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6" r:id="rId1"/>
    <p:sldMasterId id="2147484401" r:id="rId2"/>
    <p:sldMasterId id="2147484439" r:id="rId3"/>
    <p:sldMasterId id="2147484451" r:id="rId4"/>
    <p:sldMasterId id="2147484464" r:id="rId5"/>
    <p:sldMasterId id="2147484524" r:id="rId6"/>
    <p:sldMasterId id="2147484548" r:id="rId7"/>
  </p:sldMasterIdLst>
  <p:notesMasterIdLst>
    <p:notesMasterId r:id="rId11"/>
  </p:notesMasterIdLst>
  <p:handoutMasterIdLst>
    <p:handoutMasterId r:id="rId12"/>
  </p:handoutMasterIdLst>
  <p:sldIdLst>
    <p:sldId id="636" r:id="rId8"/>
    <p:sldId id="630" r:id="rId9"/>
    <p:sldId id="631" r:id="rId10"/>
  </p:sldIdLst>
  <p:sldSz cx="9144000" cy="6858000" type="screen4x3"/>
  <p:notesSz cx="6761163" cy="9942513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  <a:srgbClr val="006666"/>
    <a:srgbClr val="E5EEFB"/>
    <a:srgbClr val="99CCFF"/>
    <a:srgbClr val="B2B2B2"/>
    <a:srgbClr val="CCFFCC"/>
    <a:srgbClr val="E6CDFF"/>
    <a:srgbClr val="ADC9F1"/>
    <a:srgbClr val="D0FBFC"/>
    <a:srgbClr val="00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5775" autoAdjust="0"/>
  </p:normalViewPr>
  <p:slideViewPr>
    <p:cSldViewPr>
      <p:cViewPr>
        <p:scale>
          <a:sx n="60" d="100"/>
          <a:sy n="60" d="100"/>
        </p:scale>
        <p:origin x="-1987" y="-60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90" y="-90"/>
      </p:cViewPr>
      <p:guideLst>
        <p:guide orient="horz" pos="3130"/>
        <p:guide pos="213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47213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795D28E-06DA-4173-A2E8-11E28DAF20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751097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484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1225"/>
            <a:ext cx="5408613" cy="4476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16896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EDFFD96-1DB2-4253-A159-18AB5DE609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973082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5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8.bin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jpe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5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11.bin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14.bin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6902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6903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8916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8917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0964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0965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111_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3012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3013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5060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5061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3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4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vmlDrawing" Target="../drawings/vmlDrawing5.v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oleObject" Target="../embeddings/oleObject7.bin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4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vmlDrawing" Target="../drawings/vmlDrawing7.v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oleObject" Target="../embeddings/oleObject10.bin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2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vmlDrawing" Target="../drawings/vmlDrawing9.v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oleObject" Target="../embeddings/oleObject13.bin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5860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377" r:id="rId1"/>
    <p:sldLayoutId id="2147484378" r:id="rId2"/>
    <p:sldLayoutId id="2147484379" r:id="rId3"/>
    <p:sldLayoutId id="2147484380" r:id="rId4"/>
    <p:sldLayoutId id="2147484381" r:id="rId5"/>
    <p:sldLayoutId id="2147484382" r:id="rId6"/>
    <p:sldLayoutId id="2147484383" r:id="rId7"/>
    <p:sldLayoutId id="2147484384" r:id="rId8"/>
    <p:sldLayoutId id="2147484385" r:id="rId9"/>
    <p:sldLayoutId id="2147484386" r:id="rId10"/>
    <p:sldLayoutId id="2147484387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7891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402" r:id="rId1"/>
    <p:sldLayoutId id="2147484403" r:id="rId2"/>
    <p:sldLayoutId id="2147484404" r:id="rId3"/>
    <p:sldLayoutId id="2147484405" r:id="rId4"/>
    <p:sldLayoutId id="2147484406" r:id="rId5"/>
    <p:sldLayoutId id="2147484407" r:id="rId6"/>
    <p:sldLayoutId id="2147484408" r:id="rId7"/>
    <p:sldLayoutId id="2147484409" r:id="rId8"/>
    <p:sldLayoutId id="2147484410" r:id="rId9"/>
    <p:sldLayoutId id="2147484411" r:id="rId10"/>
    <p:sldLayoutId id="2147484412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9939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  <p:sldLayoutId id="2147484447" r:id="rId8"/>
    <p:sldLayoutId id="2147484448" r:id="rId9"/>
    <p:sldLayoutId id="2147484449" r:id="rId10"/>
    <p:sldLayoutId id="2147484450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7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prava_ru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52" r:id="rId1"/>
    <p:sldLayoutId id="2147484453" r:id="rId2"/>
    <p:sldLayoutId id="2147484454" r:id="rId3"/>
    <p:sldLayoutId id="2147484455" r:id="rId4"/>
    <p:sldLayoutId id="2147484456" r:id="rId5"/>
    <p:sldLayoutId id="2147484457" r:id="rId6"/>
    <p:sldLayoutId id="2147484458" r:id="rId7"/>
    <p:sldLayoutId id="2147484459" r:id="rId8"/>
    <p:sldLayoutId id="2147484460" r:id="rId9"/>
    <p:sldLayoutId id="2147484461" r:id="rId10"/>
    <p:sldLayoutId id="2147484462" r:id="rId11"/>
    <p:sldLayoutId id="2147484463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1987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465" r:id="rId1"/>
    <p:sldLayoutId id="2147484466" r:id="rId2"/>
    <p:sldLayoutId id="2147484467" r:id="rId3"/>
    <p:sldLayoutId id="2147484468" r:id="rId4"/>
    <p:sldLayoutId id="2147484469" r:id="rId5"/>
    <p:sldLayoutId id="2147484470" r:id="rId6"/>
    <p:sldLayoutId id="2147484471" r:id="rId7"/>
    <p:sldLayoutId id="2147484472" r:id="rId8"/>
    <p:sldLayoutId id="2147484473" r:id="rId9"/>
    <p:sldLayoutId id="2147484474" r:id="rId10"/>
    <p:sldLayoutId id="2147484475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4035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525" r:id="rId1"/>
    <p:sldLayoutId id="2147484526" r:id="rId2"/>
    <p:sldLayoutId id="2147484527" r:id="rId3"/>
    <p:sldLayoutId id="2147484528" r:id="rId4"/>
    <p:sldLayoutId id="2147484529" r:id="rId5"/>
    <p:sldLayoutId id="2147484530" r:id="rId6"/>
    <p:sldLayoutId id="2147484531" r:id="rId7"/>
    <p:sldLayoutId id="2147484532" r:id="rId8"/>
    <p:sldLayoutId id="2147484533" r:id="rId9"/>
    <p:sldLayoutId id="2147484534" r:id="rId10"/>
    <p:sldLayoutId id="2147484535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9" r:id="rId1"/>
    <p:sldLayoutId id="2147484550" r:id="rId2"/>
    <p:sldLayoutId id="2147484551" r:id="rId3"/>
    <p:sldLayoutId id="2147484552" r:id="rId4"/>
    <p:sldLayoutId id="2147484553" r:id="rId5"/>
    <p:sldLayoutId id="2147484554" r:id="rId6"/>
    <p:sldLayoutId id="2147484555" r:id="rId7"/>
    <p:sldLayoutId id="2147484556" r:id="rId8"/>
    <p:sldLayoutId id="2147484557" r:id="rId9"/>
    <p:sldLayoutId id="2147484558" r:id="rId10"/>
    <p:sldLayoutId id="2147484559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296" cy="1143000"/>
          </a:xfrm>
        </p:spPr>
        <p:txBody>
          <a:bodyPr/>
          <a:lstStyle/>
          <a:p>
            <a:r>
              <a:rPr lang="ru-RU" altLang="ru-RU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О ЕГЭ по обществознанию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040560"/>
          </a:xfrm>
        </p:spPr>
        <p:txBody>
          <a:bodyPr/>
          <a:lstStyle/>
          <a:p>
            <a:pPr indent="0" algn="just">
              <a:buNone/>
            </a:pPr>
            <a:endParaRPr lang="ru-RU" sz="800" dirty="0" smtClean="0"/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2600" dirty="0" smtClean="0">
                <a:latin typeface="Calibri" pitchFamily="34" charset="0"/>
              </a:rPr>
              <a:t>Содержание ЕГЭ по обществознанию соответствует целям обществоведческого образования (формирование у школьников системного представления об обществе и общественных процессах, развитие нравственной культуры, гражданственности, правосознания, экономической культуры)</a:t>
            </a:r>
            <a:r>
              <a:rPr lang="en-US" sz="2600" dirty="0" smtClean="0">
                <a:latin typeface="Calibri" pitchFamily="34" charset="0"/>
              </a:rPr>
              <a:t>.</a:t>
            </a:r>
            <a:endParaRPr lang="ru-RU" sz="2600" dirty="0" smtClean="0">
              <a:latin typeface="Calibri" pitchFamily="34" charset="0"/>
            </a:endParaRP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2600" dirty="0" smtClean="0">
                <a:solidFill>
                  <a:srgbClr val="FF0000"/>
                </a:solidFill>
                <a:latin typeface="Calibri" pitchFamily="34" charset="0"/>
              </a:rPr>
              <a:t>В каждый вариант экзаменационной работы включены задания, проверяющие знание Конституции РФ.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2600" dirty="0" smtClean="0">
                <a:latin typeface="Calibri" pitchFamily="34" charset="0"/>
              </a:rPr>
              <a:t>ЕГЭ поддерживает качественную обществоведческую подготовку значительной доли обучающихся</a:t>
            </a:r>
            <a:r>
              <a:rPr lang="en-US" sz="2600" dirty="0" smtClean="0">
                <a:latin typeface="Calibri" pitchFamily="34" charset="0"/>
              </a:rPr>
              <a:t>.</a:t>
            </a:r>
            <a:endParaRPr lang="ru-RU" sz="2600" dirty="0" smtClean="0">
              <a:latin typeface="Calibri" pitchFamily="34" charset="0"/>
            </a:endParaRPr>
          </a:p>
        </p:txBody>
      </p:sp>
      <p:pic>
        <p:nvPicPr>
          <p:cNvPr id="4" name="Рисунок 3" descr="fip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571500" cy="8382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899592" y="980728"/>
            <a:ext cx="792088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Рисунок 7" descr="information-blu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40352" y="5589240"/>
            <a:ext cx="1039577" cy="1052736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8748464" cy="5040560"/>
          </a:xfrm>
        </p:spPr>
        <p:txBody>
          <a:bodyPr>
            <a:normAutofit lnSpcReduction="10000"/>
          </a:bodyPr>
          <a:lstStyle/>
          <a:p>
            <a:pPr marL="173038" indent="0" algn="just">
              <a:buNone/>
            </a:pPr>
            <a:r>
              <a:rPr lang="ru-RU" sz="2600" dirty="0" smtClean="0"/>
              <a:t>В последние 2-3 года удалось обеспечить существенное совершенствование экзаменационной модели и качества экзаменационных вариантов</a:t>
            </a:r>
          </a:p>
          <a:p>
            <a:pPr marL="540000" indent="0" algn="just">
              <a:buFont typeface="Wingdings" pitchFamily="2" charset="2"/>
              <a:buChar char="ü"/>
            </a:pPr>
            <a:r>
              <a:rPr lang="ru-RU" sz="2600" dirty="0" smtClean="0"/>
              <a:t>	сотрудничество со специалистами ведущих вузов (МГЮА им. О.Е. Кутафина, МГУ им. М.В. Ломоносова, Финансового Университета при Правительстве РФ, Казанского (Приволжского) федерального университета и др.)</a:t>
            </a:r>
          </a:p>
          <a:p>
            <a:pPr marL="540000" indent="0" algn="just">
              <a:buFont typeface="Wingdings" pitchFamily="2" charset="2"/>
              <a:buChar char="ü"/>
            </a:pPr>
            <a:r>
              <a:rPr lang="en-US" sz="2600" dirty="0" smtClean="0"/>
              <a:t> </a:t>
            </a:r>
            <a:r>
              <a:rPr lang="ru-RU" sz="2600" dirty="0" smtClean="0"/>
              <a:t>широкое привлечение к разработке КИМ специалистов ИПК, учителей школ</a:t>
            </a:r>
          </a:p>
          <a:p>
            <a:pPr marL="540000" indent="0" algn="just">
              <a:buFont typeface="Wingdings" pitchFamily="2" charset="2"/>
              <a:buChar char="ü"/>
            </a:pPr>
            <a:r>
              <a:rPr lang="en-US" sz="2600" dirty="0" smtClean="0"/>
              <a:t> </a:t>
            </a:r>
            <a:r>
              <a:rPr lang="ru-RU" sz="2600" dirty="0" smtClean="0"/>
              <a:t>консолидация региональных специалистов в рамках сообщества ведущих экспертов ЕГЭ</a:t>
            </a:r>
          </a:p>
          <a:p>
            <a:pPr indent="0" algn="just">
              <a:buNone/>
            </a:pPr>
            <a:endParaRPr lang="ru-RU" sz="900" dirty="0" smtClean="0"/>
          </a:p>
          <a:p>
            <a:pPr>
              <a:buNone/>
            </a:pPr>
            <a:endParaRPr lang="ru-RU" sz="3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99592" y="0"/>
            <a:ext cx="77252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+mj-ea"/>
                <a:cs typeface="+mj-cs"/>
              </a:rPr>
              <a:t>ЕГЭ по обществознанию</a:t>
            </a:r>
          </a:p>
        </p:txBody>
      </p:sp>
      <p:pic>
        <p:nvPicPr>
          <p:cNvPr id="5" name="Рисунок 4" descr="fip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571500" cy="8382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899592" y="980728"/>
            <a:ext cx="792088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Рисунок 7" descr="jur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5720136"/>
            <a:ext cx="2987824" cy="1137863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krig-Check-item-Aqua-style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301208"/>
            <a:ext cx="432048" cy="459014"/>
          </a:xfrm>
          <a:prstGeom prst="rect">
            <a:avLst/>
          </a:prstGeom>
        </p:spPr>
      </p:pic>
      <p:pic>
        <p:nvPicPr>
          <p:cNvPr id="11" name="Рисунок 10" descr="krig-Check-item-Aqua-style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077072"/>
            <a:ext cx="432048" cy="459014"/>
          </a:xfrm>
          <a:prstGeom prst="rect">
            <a:avLst/>
          </a:prstGeom>
        </p:spPr>
      </p:pic>
      <p:pic>
        <p:nvPicPr>
          <p:cNvPr id="9" name="Рисунок 8" descr="krig-Check-item-Aqua-style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212976"/>
            <a:ext cx="432048" cy="459014"/>
          </a:xfrm>
          <a:prstGeom prst="rect">
            <a:avLst/>
          </a:prstGeom>
        </p:spPr>
      </p:pic>
      <p:pic>
        <p:nvPicPr>
          <p:cNvPr id="8" name="Рисунок 7" descr="krig-Check-item-Aqua-style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961874"/>
            <a:ext cx="432048" cy="4590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314"/>
            <a:ext cx="8460432" cy="1214446"/>
          </a:xfrm>
        </p:spPr>
        <p:txBody>
          <a:bodyPr>
            <a:normAutofit/>
          </a:bodyPr>
          <a:lstStyle/>
          <a:p>
            <a:r>
              <a:rPr lang="ru-RU" altLang="ru-RU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Изменения в КИМ 2016 </a:t>
            </a:r>
            <a:r>
              <a:rPr lang="en-US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/>
            </a:r>
            <a:br>
              <a:rPr lang="en-US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по </a:t>
            </a:r>
            <a:r>
              <a:rPr lang="ru-RU" altLang="ru-RU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сравнению с КИМ 2015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32859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None/>
            </a:pPr>
            <a:r>
              <a:rPr lang="ru-RU" sz="2600" b="1" dirty="0" smtClean="0"/>
              <a:t>Оптимизирована структура экзаменационной работы:</a:t>
            </a:r>
          </a:p>
          <a:p>
            <a:pPr algn="just">
              <a:spcBef>
                <a:spcPts val="1800"/>
              </a:spcBef>
              <a:buFont typeface="Wingdings" pitchFamily="2" charset="2"/>
              <a:buChar char="ü"/>
            </a:pPr>
            <a:r>
              <a:rPr lang="ru-RU" sz="2400" dirty="0"/>
              <a:t>в</a:t>
            </a:r>
            <a:r>
              <a:rPr lang="ru-RU" sz="2400" dirty="0" smtClean="0"/>
              <a:t>се задания части 1 ориентированы на проверку определенных умений (требований к уровню подготовки выпускников) на различных элементах содержания;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/>
              <a:t>из части 1 работы исключены задания с выбором одного ответа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/>
              <a:t>общее количество заданий работы сократилось на  </a:t>
            </a:r>
            <a:br>
              <a:rPr lang="ru-RU" sz="2400" dirty="0" smtClean="0"/>
            </a:br>
            <a:r>
              <a:rPr lang="ru-RU" sz="2400" dirty="0" smtClean="0"/>
              <a:t>7 заданий (29 вместо 36). Максимальный первичный балл за выполнение всей работы не изменился (62).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/>
              <a:t>Часть 2 без изменений; </a:t>
            </a:r>
            <a:r>
              <a:rPr lang="ru-RU" sz="2400" b="1" dirty="0" smtClean="0">
                <a:solidFill>
                  <a:srgbClr val="FF0000"/>
                </a:solidFill>
              </a:rPr>
              <a:t>все задания направлены на применение теоретических знаний в практической ситуации, для анализа социальной практики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</a:pPr>
            <a:endParaRPr lang="ru-RU" sz="2400" dirty="0" smtClean="0"/>
          </a:p>
          <a:p>
            <a:pPr>
              <a:buNone/>
            </a:pPr>
            <a:endParaRPr lang="ru-RU" sz="2600" dirty="0"/>
          </a:p>
        </p:txBody>
      </p:sp>
      <p:pic>
        <p:nvPicPr>
          <p:cNvPr id="4" name="Рисунок 3" descr="fip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88640"/>
            <a:ext cx="571500" cy="838200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 bwMode="auto">
          <a:xfrm>
            <a:off x="899592" y="1268760"/>
            <a:ext cx="792088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_ФИПИ_2016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_ФИПИ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8699</TotalTime>
  <Words>121</Words>
  <Application>Microsoft Office PowerPoint</Application>
  <PresentationFormat>Экран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7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Тема1</vt:lpstr>
      <vt:lpstr>1_Тема1</vt:lpstr>
      <vt:lpstr>Тема_ФИПИ_2016</vt:lpstr>
      <vt:lpstr>Тема_ФИПИ</vt:lpstr>
      <vt:lpstr>2_Тема1</vt:lpstr>
      <vt:lpstr>3_Тема1</vt:lpstr>
      <vt:lpstr>Тема Office</vt:lpstr>
      <vt:lpstr>Точечный рисунок</vt:lpstr>
      <vt:lpstr>О ЕГЭ по обществознанию</vt:lpstr>
      <vt:lpstr>Слайд 2</vt:lpstr>
      <vt:lpstr>Изменения в КИМ 2016  по сравнению с КИМ 2015</vt:lpstr>
    </vt:vector>
  </TitlesOfParts>
  <Company>FIPI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Kotova O.A.</cp:lastModifiedBy>
  <cp:revision>820</cp:revision>
  <cp:lastPrinted>2014-09-25T10:46:37Z</cp:lastPrinted>
  <dcterms:created xsi:type="dcterms:W3CDTF">2005-03-25T14:40:30Z</dcterms:created>
  <dcterms:modified xsi:type="dcterms:W3CDTF">2016-06-07T17:43:35Z</dcterms:modified>
</cp:coreProperties>
</file>